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65" r:id="rId3"/>
    <p:sldId id="260" r:id="rId4"/>
    <p:sldId id="267" r:id="rId5"/>
    <p:sldId id="268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62" autoAdjust="0"/>
    <p:restoredTop sz="92140" autoAdjust="0"/>
  </p:normalViewPr>
  <p:slideViewPr>
    <p:cSldViewPr snapToGrid="0">
      <p:cViewPr varScale="1">
        <p:scale>
          <a:sx n="78" d="100"/>
          <a:sy n="78" d="100"/>
        </p:scale>
        <p:origin x="968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75077-A074-4E8C-B45E-964494945228}" type="datetimeFigureOut">
              <a:rPr lang="en-US"/>
              <a:t>7/24/18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4C80B-8910-445E-8D30-7A590951118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tiff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48A4-4B96-49F4-8C25-4C9D06114B2C}" type="datetimeFigureOut">
              <a:rPr lang="en-US"/>
              <a:t>7/24/18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1F1E7-4EFD-4BFF-B438-FCD52FD36B1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740333"/>
            <a:ext cx="10972800" cy="1263534"/>
          </a:xfrm>
        </p:spPr>
        <p:txBody>
          <a:bodyPr anchor="ctr">
            <a:normAutofit/>
          </a:bodyPr>
          <a:lstStyle>
            <a:lvl1pPr algn="l">
              <a:defRPr sz="5800"/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286500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9E82DF-51A2-6148-806F-1D701B1413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7900"/>
          <a:stretch/>
        </p:blipFill>
        <p:spPr>
          <a:xfrm>
            <a:off x="0" y="-1614005"/>
            <a:ext cx="12192000" cy="631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7/24/18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9310254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310254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6900" y="685800"/>
            <a:ext cx="2324100" cy="54863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685800"/>
            <a:ext cx="8105775" cy="54863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7/24/18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7/24/18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anchor="b">
            <a:normAutofit/>
          </a:bodyPr>
          <a:lstStyle>
            <a:lvl1pPr>
              <a:defRPr sz="5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250" y="5864054"/>
            <a:ext cx="10972800" cy="45004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3091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7/24/18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7/24/18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7/24/18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7/24/18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2" cy="24257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9000" y="465513"/>
            <a:ext cx="7048500" cy="5935287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pos="29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127000"/>
            <a:ext cx="10058400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3716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14500"/>
            <a:ext cx="100584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4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F4C9F40-B079-4B71-A627-7266DFEA7F03}" type="slidenum">
              <a:rPr/>
              <a:p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625" y="6394450"/>
            <a:ext cx="81343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86900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402902D-A5F5-4D7D-AAA7-32469BA0BC4D}" type="datetimeFigureOut">
              <a:rPr lang="en-US"/>
              <a:pPr/>
              <a:t>7/24/18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595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ts val="2200"/>
        </a:spcBef>
        <a:buClr>
          <a:schemeClr val="tx1">
            <a:lumMod val="65000"/>
          </a:schemeClr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ts val="1600"/>
        </a:spcBef>
        <a:buClr>
          <a:schemeClr val="tx1">
            <a:lumMod val="6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ts val="10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28600" algn="l" defTabSz="914400" rtl="0" eaLnBrk="1" latinLnBrk="0" hangingPunct="1">
        <a:spcBef>
          <a:spcPts val="8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Variance Importance</a:t>
            </a:r>
            <a:br>
              <a:rPr lang="en-US" dirty="0"/>
            </a:br>
            <a:r>
              <a:rPr lang="en-US" dirty="0"/>
              <a:t>Partial Dependence Plot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Chris Kuo, Ph.D.| Columbia University</a:t>
            </a:r>
          </a:p>
        </p:txBody>
      </p:sp>
    </p:spTree>
    <p:extLst>
      <p:ext uri="{BB962C8B-B14F-4D97-AF65-F5344CB8AC3E}">
        <p14:creationId xmlns:p14="http://schemas.microsoft.com/office/powerpoint/2010/main" val="14207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129" y="127000"/>
            <a:ext cx="10423071" cy="1097280"/>
          </a:xfrm>
        </p:spPr>
        <p:txBody>
          <a:bodyPr/>
          <a:lstStyle/>
          <a:p>
            <a:r>
              <a:rPr lang="en-US" dirty="0"/>
              <a:t>In a linear regression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749579-4E44-0B4F-9789-5F0EF7E45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749" y="1770495"/>
            <a:ext cx="6810224" cy="45401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7C2006-B720-BD4D-B071-6BB70FEA856D}"/>
              </a:ext>
            </a:extLst>
          </p:cNvPr>
          <p:cNvSpPr txBox="1"/>
          <p:nvPr/>
        </p:nvSpPr>
        <p:spPr>
          <a:xfrm>
            <a:off x="7342945" y="1803744"/>
            <a:ext cx="12635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R2=74%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211A14-FE1E-AD4B-900E-423250D682C4}"/>
              </a:ext>
            </a:extLst>
          </p:cNvPr>
          <p:cNvSpPr/>
          <p:nvPr/>
        </p:nvSpPr>
        <p:spPr>
          <a:xfrm>
            <a:off x="7284575" y="1770494"/>
            <a:ext cx="1038404" cy="371804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F4F2AD5-FC7A-4E43-8906-8EAFF07D5F0C}"/>
              </a:ext>
            </a:extLst>
          </p:cNvPr>
          <p:cNvSpPr/>
          <p:nvPr/>
        </p:nvSpPr>
        <p:spPr>
          <a:xfrm>
            <a:off x="6731539" y="3353471"/>
            <a:ext cx="1416347" cy="82425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F66563A-F617-7F47-8593-F99726649ED8}"/>
              </a:ext>
            </a:extLst>
          </p:cNvPr>
          <p:cNvSpPr/>
          <p:nvPr/>
        </p:nvSpPr>
        <p:spPr>
          <a:xfrm>
            <a:off x="10330457" y="3353471"/>
            <a:ext cx="1557606" cy="82425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FF221-9FE2-9249-9F6F-6CF4285B1E73}"/>
              </a:ext>
            </a:extLst>
          </p:cNvPr>
          <p:cNvSpPr txBox="1"/>
          <p:nvPr/>
        </p:nvSpPr>
        <p:spPr>
          <a:xfrm>
            <a:off x="583661" y="1803744"/>
            <a:ext cx="430795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The variable significance: </a:t>
            </a:r>
            <a:r>
              <a:rPr lang="en-US" sz="2200" dirty="0"/>
              <a:t>X is statistically significant at 95% level.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The sign of the coefficient:</a:t>
            </a:r>
            <a:r>
              <a:rPr lang="en-US" sz="2200" dirty="0"/>
              <a:t> tells your audience “there is a positive/negative relationship between X and 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28D2D3-8520-F942-9DD8-92920A51DFAC}"/>
              </a:ext>
            </a:extLst>
          </p:cNvPr>
          <p:cNvSpPr txBox="1"/>
          <p:nvPr/>
        </p:nvSpPr>
        <p:spPr>
          <a:xfrm>
            <a:off x="525296" y="5150485"/>
            <a:ext cx="43079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What do you do with Machine Learning results?</a:t>
            </a:r>
          </a:p>
        </p:txBody>
      </p:sp>
    </p:spTree>
    <p:extLst>
      <p:ext uri="{BB962C8B-B14F-4D97-AF65-F5344CB8AC3E}">
        <p14:creationId xmlns:p14="http://schemas.microsoft.com/office/powerpoint/2010/main" val="55647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27000"/>
            <a:ext cx="10341429" cy="1097280"/>
          </a:xfrm>
        </p:spPr>
        <p:txBody>
          <a:bodyPr/>
          <a:lstStyle/>
          <a:p>
            <a:r>
              <a:rPr lang="en-US" dirty="0"/>
              <a:t>(1) Variable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50D0-DDC7-F442-8E13-2DA46E916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3" y="1714500"/>
            <a:ext cx="5568043" cy="4457700"/>
          </a:xfrm>
        </p:spPr>
        <p:txBody>
          <a:bodyPr>
            <a:normAutofit/>
          </a:bodyPr>
          <a:lstStyle/>
          <a:p>
            <a:r>
              <a:rPr lang="en-US" sz="2400" dirty="0"/>
              <a:t>This plot provides a list of the most significant variables in descending order by a mean decrease in Gini.</a:t>
            </a:r>
          </a:p>
          <a:p>
            <a:r>
              <a:rPr lang="en-US" sz="2400" dirty="0"/>
              <a:t>The top variables contribute more to the model than the bottom ones.</a:t>
            </a:r>
          </a:p>
          <a:p>
            <a:r>
              <a:rPr lang="en-US" sz="2400" dirty="0"/>
              <a:t>All machine learning techniques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9ACCF-EE91-CB49-B7BD-96DB375FF5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96" t="11165" r="4096" b="7182"/>
          <a:stretch/>
        </p:blipFill>
        <p:spPr>
          <a:xfrm>
            <a:off x="6580414" y="1677417"/>
            <a:ext cx="5343503" cy="482066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B5EAC7-F7C2-D649-A475-D6B1942B4547}"/>
              </a:ext>
            </a:extLst>
          </p:cNvPr>
          <p:cNvSpPr txBox="1"/>
          <p:nvPr/>
        </p:nvSpPr>
        <p:spPr>
          <a:xfrm>
            <a:off x="7587574" y="5596987"/>
            <a:ext cx="4163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Relative influence (change in Gini)</a:t>
            </a:r>
          </a:p>
        </p:txBody>
      </p:sp>
    </p:spTree>
    <p:extLst>
      <p:ext uri="{BB962C8B-B14F-4D97-AF65-F5344CB8AC3E}">
        <p14:creationId xmlns:p14="http://schemas.microsoft.com/office/powerpoint/2010/main" val="59257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052" y="127000"/>
            <a:ext cx="10419148" cy="1097280"/>
          </a:xfrm>
        </p:spPr>
        <p:txBody>
          <a:bodyPr/>
          <a:lstStyle/>
          <a:p>
            <a:r>
              <a:rPr lang="en-US" dirty="0"/>
              <a:t>(2) Partial dependence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50D0-DDC7-F442-8E13-2DA46E916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052" y="1714500"/>
            <a:ext cx="6792028" cy="4457700"/>
          </a:xfrm>
        </p:spPr>
        <p:txBody>
          <a:bodyPr>
            <a:normAutofit/>
          </a:bodyPr>
          <a:lstStyle/>
          <a:p>
            <a:r>
              <a:rPr lang="en-US" sz="2400" dirty="0"/>
              <a:t>A partial dependence plot can show the direction between X and Y.</a:t>
            </a:r>
          </a:p>
          <a:p>
            <a:r>
              <a:rPr lang="en-US" sz="2400" dirty="0"/>
              <a:t>Given multiple predictors, the idea to understand the influence of a single predictor is to “average out” the influence of other predictors. </a:t>
            </a:r>
          </a:p>
          <a:p>
            <a:r>
              <a:rPr lang="en-US" sz="2400" dirty="0"/>
              <a:t>Friedman( 2001): “Partial dependence functions can be used to interpret the results of any “black box” learning method.”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3121CC9-187C-D044-AF8C-649ECE5C5C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6447" r="77843" b="66922"/>
          <a:stretch/>
        </p:blipFill>
        <p:spPr>
          <a:xfrm>
            <a:off x="7733658" y="2389279"/>
            <a:ext cx="4186022" cy="4468721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99868FE5-27A5-614F-9A97-316D02DD8A23}"/>
              </a:ext>
            </a:extLst>
          </p:cNvPr>
          <p:cNvSpPr/>
          <p:nvPr/>
        </p:nvSpPr>
        <p:spPr>
          <a:xfrm>
            <a:off x="9852439" y="2770800"/>
            <a:ext cx="1448291" cy="1971321"/>
          </a:xfrm>
          <a:custGeom>
            <a:avLst/>
            <a:gdLst>
              <a:gd name="connsiteX0" fmla="*/ 0 w 1595336"/>
              <a:gd name="connsiteY0" fmla="*/ 0 h 1964988"/>
              <a:gd name="connsiteX1" fmla="*/ 233464 w 1595336"/>
              <a:gd name="connsiteY1" fmla="*/ 856035 h 1964988"/>
              <a:gd name="connsiteX2" fmla="*/ 700391 w 1595336"/>
              <a:gd name="connsiteY2" fmla="*/ 1498060 h 1964988"/>
              <a:gd name="connsiteX3" fmla="*/ 1595336 w 1595336"/>
              <a:gd name="connsiteY3" fmla="*/ 1964988 h 1964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5336" h="1964988">
                <a:moveTo>
                  <a:pt x="0" y="0"/>
                </a:moveTo>
                <a:cubicBezTo>
                  <a:pt x="58366" y="303179"/>
                  <a:pt x="116732" y="606358"/>
                  <a:pt x="233464" y="856035"/>
                </a:cubicBezTo>
                <a:cubicBezTo>
                  <a:pt x="350196" y="1105712"/>
                  <a:pt x="473412" y="1313235"/>
                  <a:pt x="700391" y="1498060"/>
                </a:cubicBezTo>
                <a:cubicBezTo>
                  <a:pt x="927370" y="1682885"/>
                  <a:pt x="1261353" y="1823936"/>
                  <a:pt x="1595336" y="1964988"/>
                </a:cubicBezTo>
              </a:path>
            </a:pathLst>
          </a:custGeom>
          <a:noFill/>
          <a:ln w="38100">
            <a:headEnd type="triangle" w="lg" len="lg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C4BE09-C9E4-1E4B-A6FE-B45D8FE23F03}"/>
              </a:ext>
            </a:extLst>
          </p:cNvPr>
          <p:cNvSpPr txBox="1">
            <a:spLocks/>
          </p:cNvSpPr>
          <p:nvPr/>
        </p:nvSpPr>
        <p:spPr>
          <a:xfrm>
            <a:off x="7733658" y="1576256"/>
            <a:ext cx="4186022" cy="82553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 fontScale="92500"/>
          </a:bodyPr>
          <a:lstStyle>
            <a:lvl1pPr marL="274320" indent="-274320" algn="l" defTabSz="914400" rtl="0" eaLnBrk="1" latinLnBrk="0" hangingPunct="1">
              <a:spcBef>
                <a:spcPts val="22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74320" algn="l" defTabSz="914400" rtl="0" eaLnBrk="1" latinLnBrk="0" hangingPunct="1">
              <a:spcBef>
                <a:spcPts val="1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8680" indent="-228600" algn="l" defTabSz="914400" rtl="0" eaLnBrk="1" latinLnBrk="0" hangingPunct="1">
              <a:spcBef>
                <a:spcPts val="12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28600" algn="l" defTabSz="914400" rtl="0" eaLnBrk="1" latinLnBrk="0" hangingPunct="1">
              <a:spcBef>
                <a:spcPts val="10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17320" indent="-228600" algn="l" defTabSz="914400" rtl="0" eaLnBrk="1" latinLnBrk="0" hangingPunct="1">
              <a:spcBef>
                <a:spcPts val="8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</a:rPr>
              <a:t>There is a negative relationship between X and Y.</a:t>
            </a:r>
          </a:p>
        </p:txBody>
      </p:sp>
    </p:spTree>
    <p:extLst>
      <p:ext uri="{BB962C8B-B14F-4D97-AF65-F5344CB8AC3E}">
        <p14:creationId xmlns:p14="http://schemas.microsoft.com/office/powerpoint/2010/main" val="186381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303" y="127000"/>
            <a:ext cx="10385897" cy="1097280"/>
          </a:xfrm>
        </p:spPr>
        <p:txBody>
          <a:bodyPr/>
          <a:lstStyle/>
          <a:p>
            <a:r>
              <a:rPr lang="en-US" dirty="0"/>
              <a:t>(2) Partial dependence plot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7F50D0-DDC7-F442-8E13-2DA46E916A4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39303" y="1714500"/>
                <a:ext cx="10784826" cy="4940300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/>
                  <a:t>This is a plot of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vs.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400" dirty="0"/>
                  <a:t>, where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is defined as the response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400" dirty="0"/>
                  <a:t> with the other predictors averaged out:</a:t>
                </a:r>
              </a:p>
              <a:p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e>
                    </m:d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3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</m:e>
                    </m:nary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,−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200" dirty="0"/>
              </a:p>
              <a:p>
                <a:r>
                  <a:rPr lang="en-US" sz="2400" dirty="0"/>
                  <a:t>Friedman: “It is important to note that partial dependence functions represent the effect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400" dirty="0"/>
                  <a:t> 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after accounting for the (average) effects of the other variables 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. They are not the effect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400" dirty="0"/>
                  <a:t> 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ignoring the effects of other variables. </a:t>
                </a:r>
              </a:p>
              <a:p>
                <a:pPr marL="0" indent="0">
                  <a:buNone/>
                </a:pPr>
                <a:endParaRPr lang="en-US" sz="22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7F50D0-DDC7-F442-8E13-2DA46E916A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9303" y="1714500"/>
                <a:ext cx="10784826" cy="4940300"/>
              </a:xfrm>
              <a:blipFill>
                <a:blip r:embed="rId2"/>
                <a:stretch>
                  <a:fillRect l="-1176" t="-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215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9C24-7F7E-974C-BF75-DC6150AC7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(2) Partial dependence plot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C9647C-493C-0E43-A400-4E43311390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920" y="1647349"/>
            <a:ext cx="9043813" cy="503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71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cience Project 16x9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060.potx" id="{B0D06C54-B873-49D2-AD73-EE9BB8599BFF}" vid="{334807F6-B3E0-4323-AC38-BDC7A606DAA1}"/>
    </a:ext>
  </a:extLst>
</a:theme>
</file>

<file path=ppt/theme/theme2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Project 16x9</Template>
  <TotalTime>2388</TotalTime>
  <Words>300</Words>
  <Application>Microsoft Macintosh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Cambria Math</vt:lpstr>
      <vt:lpstr>Science Project 16x9</vt:lpstr>
      <vt:lpstr>Variance Importance Partial Dependence Plot</vt:lpstr>
      <vt:lpstr>In a linear regression</vt:lpstr>
      <vt:lpstr>(1) Variable importance</vt:lpstr>
      <vt:lpstr>(2) Partial dependence plot</vt:lpstr>
      <vt:lpstr>(2) Partial dependence plot</vt:lpstr>
      <vt:lpstr>(2) Partial dependence plot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Project Title</dc:title>
  <dc:creator>Chris Kuo</dc:creator>
  <cp:lastModifiedBy>Chris Kuo</cp:lastModifiedBy>
  <cp:revision>69</cp:revision>
  <dcterms:created xsi:type="dcterms:W3CDTF">2018-03-24T21:31:47Z</dcterms:created>
  <dcterms:modified xsi:type="dcterms:W3CDTF">2018-07-24T20:29:11Z</dcterms:modified>
</cp:coreProperties>
</file>

<file path=docProps/thumbnail.jpeg>
</file>